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1" r:id="rId6"/>
    <p:sldId id="262" r:id="rId7"/>
    <p:sldId id="319" r:id="rId8"/>
    <p:sldId id="264" r:id="rId9"/>
    <p:sldId id="321" r:id="rId10"/>
    <p:sldId id="318" r:id="rId11"/>
    <p:sldId id="263" r:id="rId12"/>
    <p:sldId id="265" r:id="rId13"/>
    <p:sldId id="266" r:id="rId14"/>
    <p:sldId id="269" r:id="rId15"/>
    <p:sldId id="320" r:id="rId16"/>
    <p:sldId id="322" r:id="rId17"/>
    <p:sldId id="277" r:id="rId18"/>
    <p:sldId id="282" r:id="rId19"/>
    <p:sldId id="317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1C425EE-8DAD-4202-8FCC-47D6CBEA29D3}">
          <p14:sldIdLst>
            <p14:sldId id="256"/>
            <p14:sldId id="257"/>
            <p14:sldId id="259"/>
            <p14:sldId id="260"/>
            <p14:sldId id="261"/>
            <p14:sldId id="262"/>
            <p14:sldId id="319"/>
            <p14:sldId id="264"/>
            <p14:sldId id="321"/>
            <p14:sldId id="318"/>
            <p14:sldId id="263"/>
            <p14:sldId id="265"/>
            <p14:sldId id="266"/>
            <p14:sldId id="269"/>
            <p14:sldId id="320"/>
            <p14:sldId id="322"/>
            <p14:sldId id="277"/>
            <p14:sldId id="282"/>
          </p14:sldIdLst>
        </p14:section>
        <p14:section name="Untitled Section" id="{9E85CBE9-51DB-4885-9108-2A34BA6E86D6}">
          <p14:sldIdLst>
            <p14:sldId id="3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66" autoAdjust="0"/>
    <p:restoredTop sz="98496" autoAdjust="0"/>
  </p:normalViewPr>
  <p:slideViewPr>
    <p:cSldViewPr>
      <p:cViewPr varScale="1">
        <p:scale>
          <a:sx n="80" d="100"/>
          <a:sy n="80" d="100"/>
        </p:scale>
        <p:origin x="67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gif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68A93-B366-44C1-9766-409CF7A7BFCC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975ED-41BC-4F47-B60A-9565919E793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93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4"/>
            <a:ext cx="1981200" cy="5257799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2"/>
            <a:ext cx="5943600" cy="5257801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2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2" y="930144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02B9B942-97DA-46AB-BC2A-E18A102E04C2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B6F85FBD-0836-411E-8C8D-DBD46F699CB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Compressors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 Classification and design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37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Monotype Corsiva" pitchFamily="66" charset="0"/>
              </a:rPr>
              <a:t>Axial flow </a:t>
            </a:r>
            <a:r>
              <a:rPr lang="en-US" dirty="0" smtClean="0">
                <a:latin typeface="Monotype Corsiva" pitchFamily="66" charset="0"/>
              </a:rPr>
              <a:t>compressor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795655"/>
            <a:ext cx="6327589" cy="4187825"/>
          </a:xfrm>
          <a:prstGeom prst="rect">
            <a:avLst/>
          </a:prstGeom>
        </p:spPr>
      </p:pic>
      <p:pic>
        <p:nvPicPr>
          <p:cNvPr id="1026" name="Picture 2" descr="Computer animation of turning compressor showing rotors and stators.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3276600"/>
            <a:ext cx="2545080" cy="2097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315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533400" y="38100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600" b="1" kern="1200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algn="ctr"/>
            <a:r>
              <a:rPr lang="en-US" dirty="0" smtClean="0">
                <a:latin typeface="Monotype Corsiva" pitchFamily="66" charset="0"/>
              </a:rPr>
              <a:t>Axial flow compressor</a:t>
            </a:r>
            <a:endParaRPr lang="en-US" dirty="0">
              <a:latin typeface="Monotype Corsiva" pitchFamily="66" charset="0"/>
            </a:endParaRPr>
          </a:p>
        </p:txBody>
      </p:sp>
      <p:pic>
        <p:nvPicPr>
          <p:cNvPr id="9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3810000"/>
            <a:ext cx="3048000" cy="2133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09600" y="1524000"/>
            <a:ext cx="7772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Working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fluid principally flows parallel to the axis of rotation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energy level of air or gas flowing through it is increased by the action of the rotor blades which exert a torque on the fluid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77754" y="2971800"/>
            <a:ext cx="51372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Have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benefits of high 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efficiency and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large mass flow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rate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 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chemeClr val="accent1"/>
              </a:buClr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Clr>
                <a:schemeClr val="accent1"/>
              </a:buClr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Require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several rows of airfoils to achieve large pressure rises making them complex and expensive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00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685800" y="68580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600" b="1" kern="1200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extLst/>
          </a:lstStyle>
          <a:p>
            <a:pPr algn="ctr"/>
            <a:r>
              <a:rPr lang="en-US" sz="4000" dirty="0" smtClean="0">
                <a:latin typeface="Monotype Corsiva" pitchFamily="66" charset="0"/>
              </a:rPr>
              <a:t>Why multistage compressor?</a:t>
            </a:r>
            <a:endParaRPr lang="en-US" sz="4000" dirty="0">
              <a:latin typeface="Monotype Corsiva" pitchFamily="66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02920" y="1828800"/>
            <a:ext cx="8183880" cy="3657600"/>
          </a:xfrm>
          <a:prstGeom prst="rect">
            <a:avLst/>
          </a:prstGeom>
        </p:spPr>
        <p:txBody>
          <a:bodyPr vert="horz" lIns="182880" tIns="91440">
            <a:noAutofit/>
          </a:bodyPr>
          <a:lstStyle>
            <a:lvl1pPr marL="265176" indent="-265176" algn="l" rtl="0" eaLnBrk="1" latinLnBrk="0" hangingPunct="1">
              <a:spcBef>
                <a:spcPts val="25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2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548640" indent="-201168" algn="l" rtl="0" eaLnBrk="1" latinLnBrk="0" hangingPunct="1">
              <a:spcBef>
                <a:spcPts val="250"/>
              </a:spcBef>
              <a:buClr>
                <a:schemeClr val="accent1"/>
              </a:buClr>
              <a:buSzPct val="100000"/>
              <a:buFont typeface="Verdana"/>
              <a:buChar char="◦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86384" indent="-182880" algn="l" rtl="0" eaLnBrk="1" latinLnBrk="0" hangingPunct="1">
              <a:spcBef>
                <a:spcPts val="250"/>
              </a:spcBef>
              <a:buClr>
                <a:schemeClr val="accent2">
                  <a:tint val="85000"/>
                  <a:satMod val="285000"/>
                </a:schemeClr>
              </a:buClr>
              <a:buSzPct val="100000"/>
              <a:buFont typeface="Wingdings 2"/>
              <a:buChar char="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4128" indent="-182880" algn="l" rtl="0" eaLnBrk="1" latinLnBrk="0" hangingPunct="1">
              <a:spcBef>
                <a:spcPts val="230"/>
              </a:spcBef>
              <a:buClr>
                <a:schemeClr val="accent2">
                  <a:tint val="85000"/>
                  <a:satMod val="285000"/>
                </a:schemeClr>
              </a:buClr>
              <a:buSzPct val="112000"/>
              <a:buFont typeface="Verdana"/>
              <a:buChar char="◦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rtl="0" eaLnBrk="1" latinLnBrk="0" hangingPunct="1">
              <a:spcBef>
                <a:spcPts val="250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90472" indent="-182880" algn="l" rtl="0" eaLnBrk="1" latinLnBrk="0" hangingPunct="1">
              <a:spcBef>
                <a:spcPts val="250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Verdana"/>
              <a:buChar char="◦"/>
              <a:defRPr kumimoji="0" sz="17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00784" indent="-182880" algn="l" rtl="0" eaLnBrk="1" latinLnBrk="0" hangingPunct="1">
              <a:spcBef>
                <a:spcPts val="255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Wingdings 2"/>
              <a:buChar char=""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spcBef>
                <a:spcPts val="257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Verdana"/>
              <a:buChar char="◦"/>
              <a:defRPr kumimoji="0" sz="15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48840" indent="-182880" algn="l" rtl="0" eaLnBrk="1" latinLnBrk="0" hangingPunct="1">
              <a:spcBef>
                <a:spcPts val="255"/>
              </a:spcBef>
              <a:buClr>
                <a:schemeClr val="accent3">
                  <a:tint val="85000"/>
                  <a:satMod val="275000"/>
                </a:schemeClr>
              </a:buClr>
              <a:buSzPct val="100000"/>
              <a:buFont typeface="Wingdings 2"/>
              <a:buChar char=""/>
              <a:defRPr kumimoji="0"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0" indent="0"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High temp rise leads into limitation for the maximum achievable pressure  rise. </a:t>
            </a:r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Discharge temperature shall not exceed 150ºC and should not exceed 135</a:t>
            </a:r>
            <a:r>
              <a:rPr lang="en-US" sz="2000" baseline="30000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C for hydrogen rich services</a:t>
            </a:r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  multistage centrifugal compressor compresses air to the required pressure in multiple stages. </a:t>
            </a:r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Intercoolers are used in between each stage to removes heat and  decrease the temperature of gas so that gas could be compressed to higher pressure without  much rise in temperature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907473" y="5959523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I</a:t>
            </a: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ntercooler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 descr="3908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553200" y="4495800"/>
            <a:ext cx="184785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0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609600"/>
            <a:ext cx="8183880" cy="105156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latin typeface="Monotype Corsiva" pitchFamily="66" charset="0"/>
              </a:rPr>
              <a:t>What are positive displacement compressors?</a:t>
            </a:r>
            <a:endParaRPr lang="en-US" dirty="0">
              <a:latin typeface="Monotype Corsiva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" y="2288936"/>
            <a:ext cx="8183880" cy="334986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Positive displacement compressors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causes movement by trapping a fixed amount of air then forcing (displacing) that trapped volume into the discharge pipe</a:t>
            </a:r>
            <a:r>
              <a:rPr lang="en-US" sz="2200" dirty="0"/>
              <a:t>. </a:t>
            </a:r>
            <a:endParaRPr lang="en-US" sz="2200" dirty="0" smtClean="0"/>
          </a:p>
          <a:p>
            <a:pPr marL="0" indent="0">
              <a:buNone/>
            </a:pPr>
            <a:endParaRPr lang="en-US" sz="2200" dirty="0" smtClean="0"/>
          </a:p>
          <a:p>
            <a:pPr marL="0" indent="0">
              <a:buNone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It can be further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classified according to the mechanism used to move air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>
              <a:buFont typeface="Wingdings" pitchFamily="2" charset="2"/>
              <a:buChar char="Ø"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Rotary Compressor</a:t>
            </a:r>
          </a:p>
          <a:p>
            <a:pPr>
              <a:buFont typeface="Wingdings" pitchFamily="2" charset="2"/>
              <a:buChar char="Ø"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Reciprocating compressor</a:t>
            </a:r>
          </a:p>
          <a:p>
            <a:pPr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43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609600"/>
            <a:ext cx="8183880" cy="1051560"/>
          </a:xfrm>
        </p:spPr>
        <p:txBody>
          <a:bodyPr/>
          <a:lstStyle/>
          <a:p>
            <a:pPr algn="ctr"/>
            <a:r>
              <a:rPr lang="en-US" dirty="0" smtClean="0">
                <a:latin typeface="Monotype Corsiva" pitchFamily="66" charset="0"/>
              </a:rPr>
              <a:t>Reciprocating compressor</a:t>
            </a:r>
            <a:endParaRPr lang="en-US" dirty="0">
              <a:latin typeface="Monotype Corsiva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133600"/>
            <a:ext cx="5440680" cy="35814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It is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a positive-displacement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compressor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that </a:t>
            </a:r>
          </a:p>
          <a:p>
            <a:pPr marL="0" indent="0"/>
            <a:endParaRPr lang="en-US" sz="22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 typeface="Wingdings" pitchFamily="2" charset="2"/>
              <a:buChar char="Ø"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 Uses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 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pistons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driven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by a 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crankshaft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to deliver    gases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at high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pressure. </a:t>
            </a:r>
          </a:p>
          <a:p>
            <a:pPr marL="0" indent="0">
              <a:buFont typeface="Wingdings" pitchFamily="2" charset="2"/>
              <a:buChar char="Ø"/>
            </a:pPr>
            <a:endParaRPr lang="en-US" sz="22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 typeface="Wingdings" pitchFamily="2" charset="2"/>
              <a:buChar char="Ø"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The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intake gas enters the suction manifold, then flows into the compression cylinder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indent="0">
              <a:buFont typeface="Wingdings" pitchFamily="2" charset="2"/>
              <a:buChar char="Ø"/>
            </a:pPr>
            <a:endParaRPr lang="en-US" sz="22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 typeface="Wingdings" pitchFamily="2" charset="2"/>
              <a:buChar char="Ø"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It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gets compressed by a piston driven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 in  a 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reciprocating motion via a </a:t>
            </a: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crankshaft,</a:t>
            </a:r>
          </a:p>
          <a:p>
            <a:pPr marL="0" indent="0">
              <a:buFont typeface="Wingdings" pitchFamily="2" charset="2"/>
              <a:buChar char="Ø"/>
            </a:pPr>
            <a:endParaRPr lang="en-US" sz="22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 typeface="Wingdings" pitchFamily="2" charset="2"/>
              <a:buChar char="Ø"/>
            </a:pP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Discharged at higher pressure</a:t>
            </a:r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86000"/>
            <a:ext cx="253365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96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81000"/>
            <a:ext cx="8183880" cy="105156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latin typeface="Monotype Corsiva" pitchFamily="66" charset="0"/>
              </a:rPr>
              <a:t>Block diagram of reciprocating compressor</a:t>
            </a:r>
            <a:endParaRPr lang="en-US" dirty="0">
              <a:latin typeface="Monotype Corsiva" pitchFamily="66" charset="0"/>
            </a:endParaRP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09600" y="1905000"/>
            <a:ext cx="5257800" cy="396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6019800" y="1905000"/>
            <a:ext cx="2362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It is a piston and cylinder device with (automatic) spring controlled inlet and exhaust valves</a:t>
            </a:r>
            <a:endParaRPr lang="en-US" sz="1600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43600" y="3810000"/>
            <a:ext cx="259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There is a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clearance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between the piston crown and the top of the cylinder. 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641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88392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Double acting reciprocating pump</a:t>
            </a:r>
            <a:endParaRPr lang="en-US" sz="2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0023" t="29189" r="52356" b="8947"/>
          <a:stretch/>
        </p:blipFill>
        <p:spPr>
          <a:xfrm>
            <a:off x="2438400" y="251460"/>
            <a:ext cx="4175313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306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8183880" cy="1051560"/>
          </a:xfrm>
        </p:spPr>
        <p:txBody>
          <a:bodyPr>
            <a:normAutofit/>
          </a:bodyPr>
          <a:lstStyle/>
          <a:p>
            <a:pPr algn="ctr"/>
            <a:r>
              <a:rPr lang="en-US" sz="2800" dirty="0" smtClean="0">
                <a:latin typeface="Monotype Corsiva" pitchFamily="66" charset="0"/>
              </a:rPr>
              <a:t>Advantages and Disadvantages of dynamic compressors</a:t>
            </a:r>
            <a:endParaRPr lang="en-US" sz="2800" dirty="0">
              <a:latin typeface="Monotype Corsiva" pitchFamily="66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0980515"/>
              </p:ext>
            </p:extLst>
          </p:nvPr>
        </p:nvGraphicFramePr>
        <p:xfrm>
          <a:off x="990600" y="2133600"/>
          <a:ext cx="7391400" cy="373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8194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53339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Advantages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Disadvantages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5532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itchFamily="18" charset="0"/>
                          <a:cs typeface="Times New Roman" pitchFamily="18" charset="0"/>
                        </a:rPr>
                        <a:t>Dynamic Compressors</a:t>
                      </a:r>
                      <a:endParaRPr lang="en-US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>
                        <a:buFont typeface="Arial" pitchFamily="34" charset="0"/>
                        <a:buNone/>
                      </a:pPr>
                      <a:endParaRPr lang="en-US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021081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itchFamily="18" charset="0"/>
                          <a:cs typeface="Times New Roman" pitchFamily="18" charset="0"/>
                        </a:rPr>
                        <a:t>Centrifugal</a:t>
                      </a:r>
                      <a:endParaRPr lang="en-US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Wide operating range</a:t>
                      </a:r>
                    </a:p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High reliability</a:t>
                      </a:r>
                    </a:p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Low Maintenance</a:t>
                      </a:r>
                      <a:endParaRPr lang="en-US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Instability at reduced flow</a:t>
                      </a:r>
                    </a:p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Lower efficiency than axial compressor</a:t>
                      </a:r>
                      <a:endParaRPr lang="en-US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524000"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Times New Roman" pitchFamily="18" charset="0"/>
                          <a:cs typeface="Times New Roman" pitchFamily="18" charset="0"/>
                        </a:rPr>
                        <a:t>Axial</a:t>
                      </a:r>
                      <a:endParaRPr lang="en-US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High Capacity for given size</a:t>
                      </a:r>
                    </a:p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High efficiency</a:t>
                      </a:r>
                    </a:p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Heavy duty</a:t>
                      </a:r>
                    </a:p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800" dirty="0" smtClean="0">
                          <a:latin typeface="Times New Roman" pitchFamily="18" charset="0"/>
                          <a:cs typeface="Times New Roman" pitchFamily="18" charset="0"/>
                        </a:rPr>
                        <a:t>Low</a:t>
                      </a:r>
                      <a:r>
                        <a:rPr lang="en-US" sz="18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maintenance</a:t>
                      </a:r>
                      <a:endParaRPr lang="en-US" sz="18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dirty="0" smtClean="0">
                          <a:latin typeface="Times New Roman" pitchFamily="18" charset="0"/>
                          <a:cs typeface="Times New Roman" pitchFamily="18" charset="0"/>
                        </a:rPr>
                        <a:t>Low Compression ratios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94089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8183880" cy="1051560"/>
          </a:xfrm>
        </p:spPr>
        <p:txBody>
          <a:bodyPr>
            <a:noAutofit/>
          </a:bodyPr>
          <a:lstStyle/>
          <a:p>
            <a:pPr algn="ctr"/>
            <a:r>
              <a:rPr lang="en-US" sz="3200" dirty="0" smtClean="0">
                <a:latin typeface="Monotype Corsiva" pitchFamily="66" charset="0"/>
              </a:rPr>
              <a:t>Advantages and disadvantages of positive displacement type compressor</a:t>
            </a:r>
            <a:endParaRPr lang="en-US" sz="3200" dirty="0">
              <a:latin typeface="Monotype Corsiva" pitchFamily="66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5862931"/>
              </p:ext>
            </p:extLst>
          </p:nvPr>
        </p:nvGraphicFramePr>
        <p:xfrm>
          <a:off x="762001" y="1651000"/>
          <a:ext cx="777240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94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9464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Advantages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Disadvantages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Positive displacement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compressor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Char char="•"/>
                      </a:pP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4968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Reciprocating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Wide pressure ratios</a:t>
                      </a:r>
                    </a:p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High efficiency</a:t>
                      </a:r>
                    </a:p>
                    <a:p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Heavy foundation required</a:t>
                      </a:r>
                    </a:p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600" dirty="0" smtClean="0">
                          <a:latin typeface="Times New Roman" pitchFamily="18" charset="0"/>
                          <a:cs typeface="Times New Roman" pitchFamily="18" charset="0"/>
                        </a:rPr>
                        <a:t>Flow</a:t>
                      </a: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 pulsation</a:t>
                      </a:r>
                    </a:p>
                    <a:p>
                      <a:pPr>
                        <a:buFont typeface="Arial" pitchFamily="34" charset="0"/>
                        <a:buChar char="•"/>
                      </a:pPr>
                      <a:r>
                        <a:rPr lang="en-US" sz="1600" baseline="0" dirty="0" smtClean="0">
                          <a:latin typeface="Times New Roman" pitchFamily="18" charset="0"/>
                          <a:cs typeface="Times New Roman" pitchFamily="18" charset="0"/>
                        </a:rPr>
                        <a:t>High maintenance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24200" y="2743200"/>
            <a:ext cx="8183880" cy="917448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6000" dirty="0" smtClean="0">
                <a:latin typeface="Monotype Corsiva" pitchFamily="66" charset="0"/>
              </a:rPr>
              <a:t>Thank You</a:t>
            </a:r>
            <a:endParaRPr lang="en-US" sz="6000" dirty="0">
              <a:latin typeface="Monotype Corsiva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676400" y="1066800"/>
            <a:ext cx="563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accent1"/>
                </a:solidFill>
                <a:latin typeface="Monotype Corsiva" pitchFamily="66" charset="0"/>
              </a:rPr>
              <a:t>What are compressors/pumps?</a:t>
            </a:r>
            <a:endParaRPr lang="en-US" sz="4000" b="1" dirty="0">
              <a:solidFill>
                <a:schemeClr val="accent1"/>
              </a:solidFill>
              <a:latin typeface="Monotype Corsiva" pitchFamily="66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295400" y="2362200"/>
            <a:ext cx="6858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Compressors/pumps are mechanical devices that compresses gases/liquids. It is widely used in industries and has various applications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68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762000"/>
            <a:ext cx="8183880" cy="1051560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accent1"/>
                </a:solidFill>
                <a:latin typeface="Monotype Corsiva" pitchFamily="66" charset="0"/>
                <a:ea typeface="+mn-ea"/>
                <a:cs typeface="+mn-cs"/>
              </a:rPr>
              <a:t>How</a:t>
            </a:r>
            <a:r>
              <a:rPr lang="en-US" dirty="0" smtClean="0">
                <a:solidFill>
                  <a:schemeClr val="accent1"/>
                </a:solidFill>
                <a:latin typeface="Monotype Corsiva" pitchFamily="66" charset="0"/>
              </a:rPr>
              <a:t> compressors are different from pumps?</a:t>
            </a:r>
            <a:endParaRPr lang="en-US" dirty="0">
              <a:solidFill>
                <a:schemeClr val="accent1"/>
              </a:solidFill>
              <a:latin typeface="Monotype Corsiva" pitchFamily="66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81000" y="2133600"/>
            <a:ext cx="8183880" cy="2667000"/>
          </a:xfrm>
        </p:spPr>
        <p:txBody>
          <a:bodyPr>
            <a:normAutofit/>
          </a:bodyPr>
          <a:lstStyle/>
          <a:p>
            <a:pPr marL="0" indent="0">
              <a:buFont typeface="Wingdings" pitchFamily="2" charset="2"/>
              <a:buChar char="Ø"/>
            </a:pPr>
            <a:r>
              <a:rPr lang="en-US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Major difference is that compressors handles the gases and pumps handles the liquids.</a:t>
            </a:r>
          </a:p>
          <a:p>
            <a:pPr marL="0" indent="0">
              <a:buNone/>
            </a:pPr>
            <a:endParaRPr lang="en-US" sz="2000" dirty="0" smtClean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As </a:t>
            </a:r>
            <a:r>
              <a:rPr lang="en-US" sz="2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gases are compressible, the compressor also reduces the volume of </a:t>
            </a:r>
            <a:r>
              <a:rPr lang="en-US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gas.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Liquids </a:t>
            </a:r>
            <a:r>
              <a:rPr lang="en-US" sz="2000" dirty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are relatively incompressible; while some can be </a:t>
            </a:r>
            <a:r>
              <a:rPr lang="en-US" sz="2000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compressed</a:t>
            </a:r>
            <a:endParaRPr lang="en-US" sz="2000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843" y="4244340"/>
            <a:ext cx="2566037" cy="1752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96000" y="6144904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Centrifugal pump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8787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762000"/>
            <a:ext cx="8183880" cy="1051560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chemeClr val="accent1"/>
                </a:solidFill>
                <a:latin typeface="Monotype Corsiva" pitchFamily="66" charset="0"/>
              </a:rPr>
              <a:t>What are its applications?</a:t>
            </a:r>
            <a:endParaRPr lang="en-US" sz="4000" dirty="0">
              <a:solidFill>
                <a:schemeClr val="accent1"/>
              </a:solidFill>
              <a:latin typeface="Monotype Corsiva" pitchFamily="66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02920" y="1981200"/>
            <a:ext cx="8183880" cy="3276600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8000" dirty="0" smtClean="0">
                <a:latin typeface="Times New Roman" pitchFamily="18" charset="0"/>
                <a:cs typeface="Times New Roman" pitchFamily="18" charset="0"/>
              </a:rPr>
              <a:t>Compressors have </a:t>
            </a: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many everyday uses, such </a:t>
            </a:r>
            <a:r>
              <a:rPr lang="en-US" sz="8000" dirty="0" smtClean="0">
                <a:latin typeface="Times New Roman" pitchFamily="18" charset="0"/>
                <a:cs typeface="Times New Roman" pitchFamily="18" charset="0"/>
              </a:rPr>
              <a:t>as in :</a:t>
            </a:r>
            <a:endParaRPr lang="en-US" sz="8000" dirty="0">
              <a:latin typeface="Times New Roman" pitchFamily="18" charset="0"/>
              <a:cs typeface="Times New Roman" pitchFamily="18" charset="0"/>
            </a:endParaRPr>
          </a:p>
          <a:p>
            <a:endParaRPr lang="en-US" sz="8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8000" dirty="0" smtClean="0">
                <a:latin typeface="Times New Roman" pitchFamily="18" charset="0"/>
                <a:cs typeface="Times New Roman" pitchFamily="18" charset="0"/>
              </a:rPr>
              <a:t>Air </a:t>
            </a: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conditioners, (car, home)</a:t>
            </a:r>
          </a:p>
          <a:p>
            <a:pPr>
              <a:buNone/>
            </a:pPr>
            <a:endParaRPr lang="en-US" sz="8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Home and industrial refrigeration</a:t>
            </a:r>
          </a:p>
          <a:p>
            <a:pPr>
              <a:buNone/>
            </a:pPr>
            <a:endParaRPr lang="en-US" sz="8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Hydraulic compressors for industrial machines</a:t>
            </a:r>
          </a:p>
          <a:p>
            <a:endParaRPr lang="en-US" sz="80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8000" dirty="0" smtClean="0">
                <a:latin typeface="Times New Roman" pitchFamily="18" charset="0"/>
                <a:cs typeface="Times New Roman" pitchFamily="18" charset="0"/>
              </a:rPr>
              <a:t>Air </a:t>
            </a:r>
            <a:r>
              <a:rPr lang="en-US" sz="8000" dirty="0">
                <a:latin typeface="Times New Roman" pitchFamily="18" charset="0"/>
                <a:cs typeface="Times New Roman" pitchFamily="18" charset="0"/>
              </a:rPr>
              <a:t>compressors for industrial manufacturing</a:t>
            </a:r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4585648"/>
            <a:ext cx="2062162" cy="1600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77000" y="6095747"/>
            <a:ext cx="236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Refrigeration compressor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2978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8183880" cy="1051560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>
                <a:solidFill>
                  <a:schemeClr val="accent1"/>
                </a:solidFill>
                <a:latin typeface="Monotype Corsiva" pitchFamily="66" charset="0"/>
              </a:rPr>
              <a:t>What are its various types?</a:t>
            </a:r>
            <a:endParaRPr lang="en-US" sz="4000" dirty="0">
              <a:solidFill>
                <a:schemeClr val="accent1"/>
              </a:solidFill>
              <a:latin typeface="Monotype Corsiva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1828800"/>
            <a:ext cx="8183880" cy="3657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Compressor classification can be described by following flow chart:</a:t>
            </a:r>
          </a:p>
          <a:p>
            <a:pPr marL="0" indent="0">
              <a:buNone/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514600"/>
            <a:ext cx="7620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89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8183880" cy="1051560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solidFill>
                  <a:schemeClr val="accent1"/>
                </a:solidFill>
                <a:latin typeface="Monotype Corsiva" pitchFamily="66" charset="0"/>
              </a:rPr>
              <a:t>What are dynamic compressors?</a:t>
            </a:r>
            <a:endParaRPr lang="en-US" sz="4000" dirty="0">
              <a:solidFill>
                <a:schemeClr val="accent1"/>
              </a:solidFill>
              <a:latin typeface="Monotype Corsiva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1828800"/>
            <a:ext cx="8183880" cy="36576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The dynamic compressor is continuous flow compressor is characterized by rotating impeller to add velocity and thus pressure to fluid. </a:t>
            </a:r>
          </a:p>
          <a:p>
            <a:pPr marL="0" indent="0">
              <a:buNone/>
            </a:pPr>
            <a:endParaRPr lang="en-US" sz="18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It is widely used in chemical and petroleum refinery industry for specific services. </a:t>
            </a:r>
          </a:p>
          <a:p>
            <a:pPr marL="0" indent="0">
              <a:buNone/>
            </a:pPr>
            <a:endParaRPr lang="en-US" sz="18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There are two types of dynamic compressors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Centrifugal Compressor</a:t>
            </a:r>
          </a:p>
          <a:p>
            <a:pPr>
              <a:buFont typeface="Wingdings" pitchFamily="2" charset="2"/>
              <a:buChar char="§"/>
            </a:pPr>
            <a:r>
              <a:rPr lang="en-US" sz="1800" dirty="0" smtClean="0">
                <a:latin typeface="Times New Roman" pitchFamily="18" charset="0"/>
                <a:cs typeface="Times New Roman" pitchFamily="18" charset="0"/>
              </a:rPr>
              <a:t>Axial Flow Compressor</a:t>
            </a:r>
            <a:endParaRPr lang="en-US" sz="18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984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Centrifugal compressor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892" t="19873" r="14486" b="7128"/>
          <a:stretch/>
        </p:blipFill>
        <p:spPr>
          <a:xfrm>
            <a:off x="401138" y="533400"/>
            <a:ext cx="8387443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45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83880" cy="1051560"/>
          </a:xfrm>
        </p:spPr>
        <p:txBody>
          <a:bodyPr/>
          <a:lstStyle/>
          <a:p>
            <a:pPr algn="ctr"/>
            <a:r>
              <a:rPr lang="en-US" dirty="0" smtClean="0">
                <a:latin typeface="Monotype Corsiva" pitchFamily="66" charset="0"/>
              </a:rPr>
              <a:t>Centrifugal Compressor</a:t>
            </a:r>
            <a:endParaRPr lang="en-US" dirty="0">
              <a:latin typeface="Monotype Corsiva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183880" cy="4267200"/>
          </a:xfrm>
        </p:spPr>
        <p:txBody>
          <a:bodyPr>
            <a:normAutofit/>
          </a:bodyPr>
          <a:lstStyle/>
          <a:p>
            <a:pPr marL="0" indent="0"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Achieves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compression by applying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inertial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forces to the gas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by means of rotating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impellers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. </a:t>
            </a: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 typeface="Wingdings" pitchFamily="2" charset="2"/>
              <a:buChar char="Ø"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It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is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multiple stage ;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each stage consists of an impeller as the rotating element and the stationary element, i.e.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diffuser</a:t>
            </a:r>
          </a:p>
          <a:p>
            <a:pPr marL="0" indent="0">
              <a:buNone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Fluid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flow enters the impeller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axially and discharged </a:t>
            </a:r>
            <a:r>
              <a:rPr lang="en-US" sz="2000" dirty="0" err="1" smtClean="0">
                <a:latin typeface="Times New Roman" pitchFamily="18" charset="0"/>
                <a:cs typeface="Times New Roman" pitchFamily="18" charset="0"/>
              </a:rPr>
              <a:t>radially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0" indent="0">
              <a:buFont typeface="Wingdings" pitchFamily="2" charset="2"/>
              <a:buChar char="Ø"/>
            </a:pPr>
            <a:endParaRPr lang="en-US" sz="2000" dirty="0" smtClean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Font typeface="Wingdings" pitchFamily="2" charset="2"/>
              <a:buChar char="Ø"/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The gas next flows through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a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circular chamber (diffuser),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where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it loses velocity and increases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 pressure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4572000"/>
            <a:ext cx="3733800" cy="166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070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How does a Centrifugal pump work 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1538" y="530225"/>
            <a:ext cx="7445375" cy="4187825"/>
          </a:xfrm>
        </p:spPr>
      </p:pic>
    </p:spTree>
    <p:extLst>
      <p:ext uri="{BB962C8B-B14F-4D97-AF65-F5344CB8AC3E}">
        <p14:creationId xmlns:p14="http://schemas.microsoft.com/office/powerpoint/2010/main" val="1608898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Aspect">
    <a:dk1>
      <a:sysClr val="windowText" lastClr="000000"/>
    </a:dk1>
    <a:lt1>
      <a:sysClr val="window" lastClr="FFFFFF"/>
    </a:lt1>
    <a:dk2>
      <a:srgbClr val="323232"/>
    </a:dk2>
    <a:lt2>
      <a:srgbClr val="E3DED1"/>
    </a:lt2>
    <a:accent1>
      <a:srgbClr val="F07F09"/>
    </a:accent1>
    <a:accent2>
      <a:srgbClr val="9F2936"/>
    </a:accent2>
    <a:accent3>
      <a:srgbClr val="1B587C"/>
    </a:accent3>
    <a:accent4>
      <a:srgbClr val="4E8542"/>
    </a:accent4>
    <a:accent5>
      <a:srgbClr val="604878"/>
    </a:accent5>
    <a:accent6>
      <a:srgbClr val="C19859"/>
    </a:accent6>
    <a:hlink>
      <a:srgbClr val="6B9F25"/>
    </a:hlink>
    <a:folHlink>
      <a:srgbClr val="B26B0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1774</TotalTime>
  <Words>548</Words>
  <Application>Microsoft Office PowerPoint</Application>
  <PresentationFormat>On-screen Show (4:3)</PresentationFormat>
  <Paragraphs>105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Monotype Corsiva</vt:lpstr>
      <vt:lpstr>Times New Roman</vt:lpstr>
      <vt:lpstr>Verdana</vt:lpstr>
      <vt:lpstr>Wingdings</vt:lpstr>
      <vt:lpstr>Wingdings 2</vt:lpstr>
      <vt:lpstr>Aspect</vt:lpstr>
      <vt:lpstr>Compressors </vt:lpstr>
      <vt:lpstr>PowerPoint Presentation</vt:lpstr>
      <vt:lpstr>How compressors are different from pumps?</vt:lpstr>
      <vt:lpstr>What are its applications?</vt:lpstr>
      <vt:lpstr>What are its various types?</vt:lpstr>
      <vt:lpstr>What are dynamic compressors?</vt:lpstr>
      <vt:lpstr>Centrifugal compressor</vt:lpstr>
      <vt:lpstr>Centrifugal Compressor</vt:lpstr>
      <vt:lpstr>PowerPoint Presentation</vt:lpstr>
      <vt:lpstr>Axial flow compressor</vt:lpstr>
      <vt:lpstr>PowerPoint Presentation</vt:lpstr>
      <vt:lpstr>PowerPoint Presentation</vt:lpstr>
      <vt:lpstr>What are positive displacement compressors?</vt:lpstr>
      <vt:lpstr>Reciprocating compressor</vt:lpstr>
      <vt:lpstr>Block diagram of reciprocating compressor</vt:lpstr>
      <vt:lpstr>Double acting reciprocating pump</vt:lpstr>
      <vt:lpstr>Advantages and Disadvantages of dynamic compressors</vt:lpstr>
      <vt:lpstr>Advantages and disadvantages of positive displacement type compressor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Compressors</dc:title>
  <dc:creator>Aashish</dc:creator>
  <cp:lastModifiedBy>a</cp:lastModifiedBy>
  <cp:revision>151</cp:revision>
  <dcterms:created xsi:type="dcterms:W3CDTF">2013-06-19T09:17:53Z</dcterms:created>
  <dcterms:modified xsi:type="dcterms:W3CDTF">2019-03-19T07:18:53Z</dcterms:modified>
</cp:coreProperties>
</file>